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217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E-Commerce Customer Categorization and Analyzer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Leveraging machine learning and data analysis, this project uncovers customer behavior patterns and product categorization insights from one year of e-commerce purchasing data.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E commerce Images - Free Download on Freepik">
            <a:extLst>
              <a:ext uri="{FF2B5EF4-FFF2-40B4-BE49-F238E27FC236}">
                <a16:creationId xmlns:a16="http://schemas.microsoft.com/office/drawing/2014/main" id="{63EAA6DD-5609-FFE2-7C6A-15E9EE7D4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1"/>
          <a:stretch>
            <a:fillRect/>
          </a:stretch>
        </p:blipFill>
        <p:spPr bwMode="auto">
          <a:xfrm>
            <a:off x="0" y="0"/>
            <a:ext cx="585439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DF3DA-BA6A-1B9D-32D6-CF7DBD8002CB}"/>
              </a:ext>
            </a:extLst>
          </p:cNvPr>
          <p:cNvSpPr/>
          <p:nvPr/>
        </p:nvSpPr>
        <p:spPr>
          <a:xfrm>
            <a:off x="12790449" y="7437864"/>
            <a:ext cx="1839951" cy="6690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">
            <a:extLst>
              <a:ext uri="{FF2B5EF4-FFF2-40B4-BE49-F238E27FC236}">
                <a16:creationId xmlns:a16="http://schemas.microsoft.com/office/drawing/2014/main" id="{D05A8849-1DFF-DD73-D6B2-CB02DBDF5740}"/>
              </a:ext>
            </a:extLst>
          </p:cNvPr>
          <p:cNvSpPr/>
          <p:nvPr/>
        </p:nvSpPr>
        <p:spPr>
          <a:xfrm>
            <a:off x="1086446" y="1474271"/>
            <a:ext cx="6408063" cy="1906548"/>
          </a:xfrm>
          <a:prstGeom prst="roundRect">
            <a:avLst>
              <a:gd name="adj" fmla="val 1201"/>
            </a:avLst>
          </a:prstGeom>
          <a:solidFill>
            <a:srgbClr val="E5DFD2"/>
          </a:solidFill>
          <a:ln/>
        </p:spPr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927598D9-9A32-CE33-ABCC-CE347549E5AE}"/>
              </a:ext>
            </a:extLst>
          </p:cNvPr>
          <p:cNvSpPr/>
          <p:nvPr/>
        </p:nvSpPr>
        <p:spPr>
          <a:xfrm>
            <a:off x="1313260" y="17010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0BE350A8-2F72-1F0E-34F4-ADFF0FFBFD6C}"/>
              </a:ext>
            </a:extLst>
          </p:cNvPr>
          <p:cNvSpPr/>
          <p:nvPr/>
        </p:nvSpPr>
        <p:spPr>
          <a:xfrm>
            <a:off x="2220516" y="1864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Word Clouds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6F468EDE-BDB1-5826-9891-11F5ECEFCFFD}"/>
              </a:ext>
            </a:extLst>
          </p:cNvPr>
          <p:cNvSpPr/>
          <p:nvPr/>
        </p:nvSpPr>
        <p:spPr>
          <a:xfrm>
            <a:off x="1360765" y="2560112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representations highlight keywords for each cluster.</a:t>
            </a:r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15084A09-3A4C-1333-4210-BBBFFBB92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0426" y="1928081"/>
            <a:ext cx="306110" cy="3061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9B3C2C-8421-F1AA-AC8B-CB5F213BDF44}"/>
              </a:ext>
            </a:extLst>
          </p:cNvPr>
          <p:cNvSpPr txBox="1"/>
          <p:nvPr/>
        </p:nvSpPr>
        <p:spPr>
          <a:xfrm>
            <a:off x="665858" y="573677"/>
            <a:ext cx="7315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Product Clusters (contd.)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0744AA-405B-5561-8EAD-8BAF943F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702" y="3770568"/>
            <a:ext cx="5500807" cy="3771413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4775886-D9FF-EA1F-0C50-5B1CE78BBFB0}"/>
              </a:ext>
            </a:extLst>
          </p:cNvPr>
          <p:cNvSpPr/>
          <p:nvPr/>
        </p:nvSpPr>
        <p:spPr>
          <a:xfrm>
            <a:off x="12790449" y="7437864"/>
            <a:ext cx="1839951" cy="6690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78021"/>
            <a:ext cx="73644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Defining Customer Segments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670" y="14879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Customers are segmented based on their purchasing behavior to reveal distinct patterns. This includes: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hape 2">
            <a:extLst>
              <a:ext uri="{FF2B5EF4-FFF2-40B4-BE49-F238E27FC236}">
                <a16:creationId xmlns:a16="http://schemas.microsoft.com/office/drawing/2014/main" id="{B124E0D4-704D-7B6B-52CD-AC3CD6BE73F3}"/>
              </a:ext>
            </a:extLst>
          </p:cNvPr>
          <p:cNvSpPr/>
          <p:nvPr/>
        </p:nvSpPr>
        <p:spPr>
          <a:xfrm>
            <a:off x="824270" y="202456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30" name="Shape 3">
            <a:extLst>
              <a:ext uri="{FF2B5EF4-FFF2-40B4-BE49-F238E27FC236}">
                <a16:creationId xmlns:a16="http://schemas.microsoft.com/office/drawing/2014/main" id="{2DC35659-E5C4-4D0F-5F25-E0BB179D053F}"/>
              </a:ext>
            </a:extLst>
          </p:cNvPr>
          <p:cNvSpPr/>
          <p:nvPr/>
        </p:nvSpPr>
        <p:spPr>
          <a:xfrm>
            <a:off x="793790" y="202456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D1A9B1D3-E94D-8864-9FCC-734D879FEBCF}"/>
              </a:ext>
            </a:extLst>
          </p:cNvPr>
          <p:cNvSpPr/>
          <p:nvPr/>
        </p:nvSpPr>
        <p:spPr>
          <a:xfrm>
            <a:off x="1173004" y="2281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Purchase Frequency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CD91943D-BFA8-7E70-822F-17B3C2E57ED4}"/>
              </a:ext>
            </a:extLst>
          </p:cNvPr>
          <p:cNvSpPr/>
          <p:nvPr/>
        </p:nvSpPr>
        <p:spPr>
          <a:xfrm>
            <a:off x="1173004" y="277227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 number of transactions a customer makes over a period.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Shape 6">
            <a:extLst>
              <a:ext uri="{FF2B5EF4-FFF2-40B4-BE49-F238E27FC236}">
                <a16:creationId xmlns:a16="http://schemas.microsoft.com/office/drawing/2014/main" id="{8C94B825-4CA7-A084-66E7-982058D1503B}"/>
              </a:ext>
            </a:extLst>
          </p:cNvPr>
          <p:cNvSpPr/>
          <p:nvPr/>
        </p:nvSpPr>
        <p:spPr>
          <a:xfrm>
            <a:off x="5247442" y="202456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CDB01C36-15CC-B8BE-1D8C-0A338BC7002A}"/>
              </a:ext>
            </a:extLst>
          </p:cNvPr>
          <p:cNvSpPr/>
          <p:nvPr/>
        </p:nvSpPr>
        <p:spPr>
          <a:xfrm>
            <a:off x="5216962" y="202456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3CC98576-AF46-7FD0-498C-8D283A34F9EF}"/>
              </a:ext>
            </a:extLst>
          </p:cNvPr>
          <p:cNvSpPr/>
          <p:nvPr/>
        </p:nvSpPr>
        <p:spPr>
          <a:xfrm>
            <a:off x="5596176" y="2281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Average Spend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AB701981-4F88-44AB-1DD8-DACDBC864E3C}"/>
              </a:ext>
            </a:extLst>
          </p:cNvPr>
          <p:cNvSpPr/>
          <p:nvPr/>
        </p:nvSpPr>
        <p:spPr>
          <a:xfrm>
            <a:off x="5596176" y="277227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 mean amount spent per transaction by each customer.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Shape 10">
            <a:extLst>
              <a:ext uri="{FF2B5EF4-FFF2-40B4-BE49-F238E27FC236}">
                <a16:creationId xmlns:a16="http://schemas.microsoft.com/office/drawing/2014/main" id="{333126AB-DF36-5BA3-4FAF-D9F525A328A4}"/>
              </a:ext>
            </a:extLst>
          </p:cNvPr>
          <p:cNvSpPr/>
          <p:nvPr/>
        </p:nvSpPr>
        <p:spPr>
          <a:xfrm>
            <a:off x="9670613" y="202456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38" name="Shape 11">
            <a:extLst>
              <a:ext uri="{FF2B5EF4-FFF2-40B4-BE49-F238E27FC236}">
                <a16:creationId xmlns:a16="http://schemas.microsoft.com/office/drawing/2014/main" id="{389B418F-1E44-2366-8BC3-9D90DB98CBDE}"/>
              </a:ext>
            </a:extLst>
          </p:cNvPr>
          <p:cNvSpPr/>
          <p:nvPr/>
        </p:nvSpPr>
        <p:spPr>
          <a:xfrm>
            <a:off x="9640133" y="202456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39" name="Text 12">
            <a:extLst>
              <a:ext uri="{FF2B5EF4-FFF2-40B4-BE49-F238E27FC236}">
                <a16:creationId xmlns:a16="http://schemas.microsoft.com/office/drawing/2014/main" id="{F0CA854D-5773-332A-C26F-B824AE834509}"/>
              </a:ext>
            </a:extLst>
          </p:cNvPr>
          <p:cNvSpPr/>
          <p:nvPr/>
        </p:nvSpPr>
        <p:spPr>
          <a:xfrm>
            <a:off x="10019348" y="2281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Total Lifetime Value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13">
            <a:extLst>
              <a:ext uri="{FF2B5EF4-FFF2-40B4-BE49-F238E27FC236}">
                <a16:creationId xmlns:a16="http://schemas.microsoft.com/office/drawing/2014/main" id="{71766C14-ACAD-C1C6-088B-5FFF87B35A7D}"/>
              </a:ext>
            </a:extLst>
          </p:cNvPr>
          <p:cNvSpPr/>
          <p:nvPr/>
        </p:nvSpPr>
        <p:spPr>
          <a:xfrm>
            <a:off x="10019348" y="277227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 cumulative amount spent by a customer since their first purchase.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7BC5535-0A36-2FD3-A7D4-01D9A205E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15" y="4245792"/>
            <a:ext cx="8093659" cy="3448847"/>
          </a:xfrm>
          <a:prstGeom prst="rect">
            <a:avLst/>
          </a:prstGeom>
          <a:noFill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E5C41B8-37E5-54D5-5472-E9A052048C5F}"/>
              </a:ext>
            </a:extLst>
          </p:cNvPr>
          <p:cNvSpPr/>
          <p:nvPr/>
        </p:nvSpPr>
        <p:spPr>
          <a:xfrm>
            <a:off x="12790449" y="7437864"/>
            <a:ext cx="1839951" cy="6690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5320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982" y="1869162"/>
            <a:ext cx="56192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Classifying Customers: Our Methodology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8982" y="2436019"/>
            <a:ext cx="13772436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Our classification process involves defining key features and implementing robust machine learning models for accurate customer categorization.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28982" y="2892385"/>
            <a:ext cx="183856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1. Feature Definition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28982" y="3244691"/>
            <a:ext cx="673679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X:</a:t>
            </a:r>
            <a:r>
              <a:rPr lang="en-US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Represents spending patterns across various product categories.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28982" y="3483531"/>
            <a:ext cx="673679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Y:</a:t>
            </a:r>
            <a:r>
              <a:rPr lang="en-US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Indicates the assigned customer cluster.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982" y="3802023"/>
            <a:ext cx="1922740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2. Models Implemented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28982" y="4154329"/>
            <a:ext cx="673679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Support Vector Machine Classifier (SVC)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8982" y="4393168"/>
            <a:ext cx="673679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Logistic Regression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28982" y="4632007"/>
            <a:ext cx="673679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k-Nearest Neighbors (k-NN)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28982" y="4870847"/>
            <a:ext cx="673679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Decision Tree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28982" y="5109686"/>
            <a:ext cx="673679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Random Forest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472243" y="2892385"/>
            <a:ext cx="183856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3. Model Evaluation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472243" y="3244691"/>
            <a:ext cx="673679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Performance is rigorously assessed using a suite of metrics: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912" y="4222194"/>
            <a:ext cx="4076576" cy="3059551"/>
          </a:xfrm>
          <a:prstGeom prst="rect">
            <a:avLst/>
          </a:prstGeom>
        </p:spPr>
      </p:pic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9880" y="4114800"/>
            <a:ext cx="3759474" cy="33676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398869-790E-C234-2AEC-164148C82783}"/>
              </a:ext>
            </a:extLst>
          </p:cNvPr>
          <p:cNvSpPr/>
          <p:nvPr/>
        </p:nvSpPr>
        <p:spPr>
          <a:xfrm>
            <a:off x="12790449" y="7582828"/>
            <a:ext cx="1839951" cy="524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7915" y="543401"/>
            <a:ext cx="7760970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Visualizations, Insights, and Future Directions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77915" y="2074664"/>
            <a:ext cx="7760970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Through comprehensive visualizations and actionable insights, our project paves the way for advanced e-commerce strategies.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77915" y="2928818"/>
            <a:ext cx="790218" cy="1454110"/>
          </a:xfrm>
          <a:prstGeom prst="roundRect">
            <a:avLst>
              <a:gd name="adj" fmla="val 360042"/>
            </a:avLst>
          </a:prstGeom>
          <a:solidFill>
            <a:srgbClr val="E5DFD2"/>
          </a:solidFill>
          <a:ln/>
        </p:spPr>
      </p:sp>
      <p:sp>
        <p:nvSpPr>
          <p:cNvPr id="6" name="Text 3"/>
          <p:cNvSpPr/>
          <p:nvPr/>
        </p:nvSpPr>
        <p:spPr>
          <a:xfrm>
            <a:off x="6424851" y="3470672"/>
            <a:ext cx="29634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1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65658" y="3126343"/>
            <a:ext cx="246971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Visualizations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165658" y="3553420"/>
            <a:ext cx="677322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Bar charts, choropleth maps, word clouds, and scatter plot matrices provide deep dives into customer data.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177915" y="4580453"/>
            <a:ext cx="790218" cy="1454110"/>
          </a:xfrm>
          <a:prstGeom prst="roundRect">
            <a:avLst>
              <a:gd name="adj" fmla="val 360042"/>
            </a:avLst>
          </a:prstGeom>
          <a:solidFill>
            <a:srgbClr val="E5DFD2"/>
          </a:solidFill>
          <a:ln/>
        </p:spPr>
      </p:sp>
      <p:sp>
        <p:nvSpPr>
          <p:cNvPr id="10" name="Text 7"/>
          <p:cNvSpPr/>
          <p:nvPr/>
        </p:nvSpPr>
        <p:spPr>
          <a:xfrm>
            <a:off x="6424851" y="5122307"/>
            <a:ext cx="29634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2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165658" y="4777978"/>
            <a:ext cx="246971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Key Insights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165658" y="5205055"/>
            <a:ext cx="677322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Effective clustering reveals distinct customer behaviors, while Logistic Regression demonstrates superior classification accuracy.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77915" y="6232088"/>
            <a:ext cx="790218" cy="1454110"/>
          </a:xfrm>
          <a:prstGeom prst="roundRect">
            <a:avLst>
              <a:gd name="adj" fmla="val 360042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6424851" y="6773942"/>
            <a:ext cx="29634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3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65658" y="6429613"/>
            <a:ext cx="246971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Future Advancements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165658" y="6856690"/>
            <a:ext cx="677322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Further work will focus on optimizing model performance, refining product clusters, and implementing advanced ML techniques for even deeper insights.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07C08-1AE5-C81D-E383-57741DAD6989}"/>
              </a:ext>
            </a:extLst>
          </p:cNvPr>
          <p:cNvSpPr/>
          <p:nvPr/>
        </p:nvSpPr>
        <p:spPr>
          <a:xfrm>
            <a:off x="12790449" y="7488674"/>
            <a:ext cx="1839951" cy="6182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6" y="1338146"/>
            <a:ext cx="7210187" cy="726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0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Conclusion: Paving the Way for Data-Driven E-commerce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2490237"/>
            <a:ext cx="13836729" cy="1727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 E-Commerce Customer Categorization and Analyzer project successfully demonstrates the power of clustering, keyword extraction, and machine learning to unlock valuable customer insights. This analytical framework establishes a robust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foundation for strategic decision-making and continuous improvement.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2372304" y="4032901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282824"/>
          </a:solidFill>
          <a:ln/>
        </p:spPr>
      </p:sp>
      <p:sp>
        <p:nvSpPr>
          <p:cNvPr id="12" name="Shape 9"/>
          <p:cNvSpPr/>
          <p:nvPr/>
        </p:nvSpPr>
        <p:spPr>
          <a:xfrm>
            <a:off x="7006120" y="4048141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282824"/>
          </a:solidFill>
          <a:ln/>
        </p:spPr>
      </p:sp>
      <p:sp>
        <p:nvSpPr>
          <p:cNvPr id="18" name="Shape 14"/>
          <p:cNvSpPr/>
          <p:nvPr/>
        </p:nvSpPr>
        <p:spPr>
          <a:xfrm>
            <a:off x="11666399" y="4078621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282824"/>
          </a:solidFill>
          <a:ln/>
        </p:spPr>
      </p:sp>
      <p:sp>
        <p:nvSpPr>
          <p:cNvPr id="38" name="Shape 3">
            <a:extLst>
              <a:ext uri="{FF2B5EF4-FFF2-40B4-BE49-F238E27FC236}">
                <a16:creationId xmlns:a16="http://schemas.microsoft.com/office/drawing/2014/main" id="{0EF32E3D-F7DC-1EF0-332B-27CE6C0F041F}"/>
              </a:ext>
            </a:extLst>
          </p:cNvPr>
          <p:cNvSpPr/>
          <p:nvPr/>
        </p:nvSpPr>
        <p:spPr>
          <a:xfrm>
            <a:off x="268248" y="4187742"/>
            <a:ext cx="4536638" cy="6096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CB32FD44-26FE-FD24-1D0E-F5E5324E0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464" y="4134879"/>
            <a:ext cx="136088" cy="136088"/>
          </a:xfrm>
          <a:prstGeom prst="rect">
            <a:avLst/>
          </a:prstGeom>
        </p:spPr>
      </p:pic>
      <p:sp>
        <p:nvSpPr>
          <p:cNvPr id="40" name="Text 5">
            <a:extLst>
              <a:ext uri="{FF2B5EF4-FFF2-40B4-BE49-F238E27FC236}">
                <a16:creationId xmlns:a16="http://schemas.microsoft.com/office/drawing/2014/main" id="{BB13BC69-AFB1-FD9F-5B6F-986A8C6378AF}"/>
              </a:ext>
            </a:extLst>
          </p:cNvPr>
          <p:cNvSpPr/>
          <p:nvPr/>
        </p:nvSpPr>
        <p:spPr>
          <a:xfrm>
            <a:off x="396836" y="4486470"/>
            <a:ext cx="186797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Actionable Customer Insights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 6">
            <a:extLst>
              <a:ext uri="{FF2B5EF4-FFF2-40B4-BE49-F238E27FC236}">
                <a16:creationId xmlns:a16="http://schemas.microsoft.com/office/drawing/2014/main" id="{1FC5B901-5164-6018-BE3C-AC96401BB187}"/>
              </a:ext>
            </a:extLst>
          </p:cNvPr>
          <p:cNvSpPr/>
          <p:nvPr/>
        </p:nvSpPr>
        <p:spPr>
          <a:xfrm>
            <a:off x="396776" y="4847471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Providing clear, data-backed understanding of customer behavior for targeted marketing and product development.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Shape 7">
            <a:extLst>
              <a:ext uri="{FF2B5EF4-FFF2-40B4-BE49-F238E27FC236}">
                <a16:creationId xmlns:a16="http://schemas.microsoft.com/office/drawing/2014/main" id="{EF74F3DE-DEC8-4EC1-A9F2-92EB2EB6CF90}"/>
              </a:ext>
            </a:extLst>
          </p:cNvPr>
          <p:cNvSpPr/>
          <p:nvPr/>
        </p:nvSpPr>
        <p:spPr>
          <a:xfrm>
            <a:off x="4918234" y="4202982"/>
            <a:ext cx="4536638" cy="1020128"/>
          </a:xfrm>
          <a:prstGeom prst="roundRect">
            <a:avLst>
              <a:gd name="adj" fmla="val 7171"/>
            </a:avLst>
          </a:prstGeom>
          <a:solidFill>
            <a:srgbClr val="EFECE6"/>
          </a:solidFill>
          <a:ln/>
        </p:spPr>
      </p:sp>
      <p:sp>
        <p:nvSpPr>
          <p:cNvPr id="43" name="Shape 8">
            <a:extLst>
              <a:ext uri="{FF2B5EF4-FFF2-40B4-BE49-F238E27FC236}">
                <a16:creationId xmlns:a16="http://schemas.microsoft.com/office/drawing/2014/main" id="{9DEA8DC1-DA1A-C388-7AAD-E8FFE050FE15}"/>
              </a:ext>
            </a:extLst>
          </p:cNvPr>
          <p:cNvSpPr/>
          <p:nvPr/>
        </p:nvSpPr>
        <p:spPr>
          <a:xfrm>
            <a:off x="4918234" y="4187742"/>
            <a:ext cx="4536638" cy="6096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pic>
        <p:nvPicPr>
          <p:cNvPr id="44" name="Image 1" descr="preencoded.png">
            <a:extLst>
              <a:ext uri="{FF2B5EF4-FFF2-40B4-BE49-F238E27FC236}">
                <a16:creationId xmlns:a16="http://schemas.microsoft.com/office/drawing/2014/main" id="{6688C7E3-D64E-49DE-8528-F190F152F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8450" y="4134879"/>
            <a:ext cx="136088" cy="136088"/>
          </a:xfrm>
          <a:prstGeom prst="rect">
            <a:avLst/>
          </a:prstGeom>
        </p:spPr>
      </p:pic>
      <p:sp>
        <p:nvSpPr>
          <p:cNvPr id="45" name="Text 10">
            <a:extLst>
              <a:ext uri="{FF2B5EF4-FFF2-40B4-BE49-F238E27FC236}">
                <a16:creationId xmlns:a16="http://schemas.microsoft.com/office/drawing/2014/main" id="{0D07FE11-930D-26ED-BA3B-7DD7F9E8484D}"/>
              </a:ext>
            </a:extLst>
          </p:cNvPr>
          <p:cNvSpPr/>
          <p:nvPr/>
        </p:nvSpPr>
        <p:spPr>
          <a:xfrm>
            <a:off x="5046822" y="4486470"/>
            <a:ext cx="145708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Foundation for Growth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11">
            <a:extLst>
              <a:ext uri="{FF2B5EF4-FFF2-40B4-BE49-F238E27FC236}">
                <a16:creationId xmlns:a16="http://schemas.microsoft.com/office/drawing/2014/main" id="{21FF64F7-B62E-B27D-B085-9883BE0FB513}"/>
              </a:ext>
            </a:extLst>
          </p:cNvPr>
          <p:cNvSpPr/>
          <p:nvPr/>
        </p:nvSpPr>
        <p:spPr>
          <a:xfrm>
            <a:off x="5036469" y="4851560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 scalable analytical framework that supports continuous customer understanding and predictive modeling.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Shape 12">
            <a:extLst>
              <a:ext uri="{FF2B5EF4-FFF2-40B4-BE49-F238E27FC236}">
                <a16:creationId xmlns:a16="http://schemas.microsoft.com/office/drawing/2014/main" id="{F347102F-2D4E-7042-7319-1F18A6B2EBAD}"/>
              </a:ext>
            </a:extLst>
          </p:cNvPr>
          <p:cNvSpPr/>
          <p:nvPr/>
        </p:nvSpPr>
        <p:spPr>
          <a:xfrm>
            <a:off x="9568220" y="4202982"/>
            <a:ext cx="4536638" cy="1020128"/>
          </a:xfrm>
          <a:prstGeom prst="roundRect">
            <a:avLst>
              <a:gd name="adj" fmla="val 7171"/>
            </a:avLst>
          </a:prstGeom>
          <a:solidFill>
            <a:srgbClr val="EFECE6"/>
          </a:solidFill>
          <a:ln/>
        </p:spPr>
      </p:sp>
      <p:sp>
        <p:nvSpPr>
          <p:cNvPr id="48" name="Shape 13">
            <a:extLst>
              <a:ext uri="{FF2B5EF4-FFF2-40B4-BE49-F238E27FC236}">
                <a16:creationId xmlns:a16="http://schemas.microsoft.com/office/drawing/2014/main" id="{68BFF60C-A286-AF5A-AD87-4686F14593DB}"/>
              </a:ext>
            </a:extLst>
          </p:cNvPr>
          <p:cNvSpPr/>
          <p:nvPr/>
        </p:nvSpPr>
        <p:spPr>
          <a:xfrm>
            <a:off x="9568220" y="4187742"/>
            <a:ext cx="4536638" cy="6096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pic>
        <p:nvPicPr>
          <p:cNvPr id="49" name="Image 2" descr="preencoded.png">
            <a:extLst>
              <a:ext uri="{FF2B5EF4-FFF2-40B4-BE49-F238E27FC236}">
                <a16:creationId xmlns:a16="http://schemas.microsoft.com/office/drawing/2014/main" id="{FFEEFC43-9415-6682-EE54-8497A7CBA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8436" y="4134879"/>
            <a:ext cx="136088" cy="136088"/>
          </a:xfrm>
          <a:prstGeom prst="rect">
            <a:avLst/>
          </a:prstGeom>
        </p:spPr>
      </p:pic>
      <p:sp>
        <p:nvSpPr>
          <p:cNvPr id="50" name="Text 15">
            <a:extLst>
              <a:ext uri="{FF2B5EF4-FFF2-40B4-BE49-F238E27FC236}">
                <a16:creationId xmlns:a16="http://schemas.microsoft.com/office/drawing/2014/main" id="{5E0A34C6-0A5D-AD1E-F3CC-977A55CCA6CE}"/>
              </a:ext>
            </a:extLst>
          </p:cNvPr>
          <p:cNvSpPr/>
          <p:nvPr/>
        </p:nvSpPr>
        <p:spPr>
          <a:xfrm>
            <a:off x="9696808" y="448647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Future Advancements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16">
            <a:extLst>
              <a:ext uri="{FF2B5EF4-FFF2-40B4-BE49-F238E27FC236}">
                <a16:creationId xmlns:a16="http://schemas.microsoft.com/office/drawing/2014/main" id="{3B35B827-5380-B101-C96D-F13B27D60FA8}"/>
              </a:ext>
            </a:extLst>
          </p:cNvPr>
          <p:cNvSpPr/>
          <p:nvPr/>
        </p:nvSpPr>
        <p:spPr>
          <a:xfrm>
            <a:off x="9696748" y="4847470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Opening avenues for model optimization, product cluster refinement, and the implementation of advanced AI techniques.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A3C360-D1B8-E563-EB80-A83A9ABE403C}"/>
              </a:ext>
            </a:extLst>
          </p:cNvPr>
          <p:cNvSpPr/>
          <p:nvPr/>
        </p:nvSpPr>
        <p:spPr>
          <a:xfrm>
            <a:off x="12790449" y="7437864"/>
            <a:ext cx="1839951" cy="6690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A8FD78-AD73-1FED-E47E-EC63C92CE93C}"/>
              </a:ext>
            </a:extLst>
          </p:cNvPr>
          <p:cNvSpPr/>
          <p:nvPr/>
        </p:nvSpPr>
        <p:spPr>
          <a:xfrm>
            <a:off x="12790449" y="7437864"/>
            <a:ext cx="1839951" cy="6690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78E02D-F595-2314-DF9D-4B0AD04731EE}"/>
              </a:ext>
            </a:extLst>
          </p:cNvPr>
          <p:cNvSpPr/>
          <p:nvPr/>
        </p:nvSpPr>
        <p:spPr>
          <a:xfrm>
            <a:off x="3055434" y="2631688"/>
            <a:ext cx="8787161" cy="347918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3368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7258"/>
            <a:ext cx="7177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Project Overview &amp; Purpose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39666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039666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96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Uncover Patterns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78737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Analyze customer behavior and product categorization using advanced techniques.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039666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039666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296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Actionable Insights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378737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Provide businesses with data-driven recommendations to optimize strategies.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3039666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039666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296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Optimize &amp; Enhance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8" y="378737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Improve marketing efforts and product offerings based on findings.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5388531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DBDBD7"/>
          </a:solidFill>
          <a:ln/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740241"/>
            <a:ext cx="283488" cy="22681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530906" y="567201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Designed for learning, this project may contain errors and is open to improvements.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1404B1-1AE5-0FCC-1ABF-87B48BBB649D}"/>
              </a:ext>
            </a:extLst>
          </p:cNvPr>
          <p:cNvSpPr/>
          <p:nvPr/>
        </p:nvSpPr>
        <p:spPr>
          <a:xfrm>
            <a:off x="12790449" y="7437864"/>
            <a:ext cx="1839951" cy="6690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29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Key Features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5534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Data Preprocessing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44253" y="338042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Handling missing and duplicate values for data integrity.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75534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Behavior Analysis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86356" y="3380423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Detailed insights into customer actions and product performance.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75534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890004"/>
            <a:ext cx="2965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Product Categorization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528459" y="338042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Using NLP and clustering for effective grouping.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ML Models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644253" y="554783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Customer segmentation and classification for targeted strategies.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Visual Storytelling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086356" y="5547836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Interactive and static visualizations for clear insights.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5CDF16-CD6E-7242-9EBA-593ADE6C660C}"/>
              </a:ext>
            </a:extLst>
          </p:cNvPr>
          <p:cNvSpPr/>
          <p:nvPr/>
        </p:nvSpPr>
        <p:spPr>
          <a:xfrm>
            <a:off x="12790449" y="7437864"/>
            <a:ext cx="1839951" cy="6690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277" y="546973"/>
            <a:ext cx="7665720" cy="621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Technologies Powering the Project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" y="1690687"/>
            <a:ext cx="5003959" cy="50039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6277" y="6918365"/>
            <a:ext cx="2983944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Python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96277" y="7490103"/>
            <a:ext cx="500395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 core programming language for all development.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93155" y="1665803"/>
            <a:ext cx="2983944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Key Libraries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93155" y="2237542"/>
            <a:ext cx="774858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numpy:</a:t>
            </a:r>
            <a:r>
              <a:rPr lang="en-US" sz="15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Numerical computations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93155" y="2625328"/>
            <a:ext cx="774858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pandas:</a:t>
            </a:r>
            <a:r>
              <a:rPr lang="en-US" sz="15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Data manipulation and analysis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93155" y="3013115"/>
            <a:ext cx="774858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matplotlib &amp; seaborn:</a:t>
            </a:r>
            <a:r>
              <a:rPr lang="en-US" sz="15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Visualization libraries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193155" y="3400901"/>
            <a:ext cx="774858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scikit-learn:</a:t>
            </a:r>
            <a:r>
              <a:rPr lang="en-US" sz="15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Machine learning algorithms and metrics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93155" y="3788688"/>
            <a:ext cx="774858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plotly:</a:t>
            </a:r>
            <a:r>
              <a:rPr lang="en-US" sz="15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Interactive visualizations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93155" y="4176474"/>
            <a:ext cx="774858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nltk:</a:t>
            </a:r>
            <a:r>
              <a:rPr lang="en-US" sz="15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Natural language processing tasks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553E7-A00F-8E46-6281-685DEB837919}"/>
              </a:ext>
            </a:extLst>
          </p:cNvPr>
          <p:cNvSpPr/>
          <p:nvPr/>
        </p:nvSpPr>
        <p:spPr>
          <a:xfrm>
            <a:off x="12790449" y="7449015"/>
            <a:ext cx="1839951" cy="6690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Dataset Overview: One Year of E-Commerce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This project analyzes a comprehensive dataset capturing one year of e-commerce purchasing behavior. It includes customer orders, product details, and transaction records, enabling a deep dive into trends and patterns.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66105-3A55-B61F-3542-A09D2A419ABE}"/>
              </a:ext>
            </a:extLst>
          </p:cNvPr>
          <p:cNvSpPr txBox="1"/>
          <p:nvPr/>
        </p:nvSpPr>
        <p:spPr>
          <a:xfrm>
            <a:off x="793790" y="587811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Link: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https://www.kaggle.com/datasets/carrie1/ecommerce-data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8163"/>
            <a:ext cx="8879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Data Preparation: Ensuring Quality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105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 Light" pitchFamily="34" charset="-122"/>
                <a:cs typeface="Times New Roman" panose="02020603050405020304" pitchFamily="18" charset="0"/>
              </a:rPr>
              <a:t>01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965615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139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Data Loading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63034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Initial loading and checks for missing and duplicate values.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16962" y="36105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 Light" pitchFamily="34" charset="-122"/>
                <a:cs typeface="Times New Roman" panose="02020603050405020304" pitchFamily="18" charset="0"/>
              </a:rPr>
              <a:t>02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3965615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4139922"/>
            <a:ext cx="3073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Handling Missing Values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463034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Identification and appropriate handling to maintain data integrity.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40133" y="36105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 Light" pitchFamily="34" charset="-122"/>
                <a:cs typeface="Times New Roman" panose="02020603050405020304" pitchFamily="18" charset="0"/>
              </a:rPr>
              <a:t>03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3965615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4139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Duplicate Values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463034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Removal of duplicate entries for accurate analysis.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5E279B-5FA1-0249-A73A-CD7D5863F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5492234"/>
            <a:ext cx="4132789" cy="1957995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FBB847-5424-1C15-C944-6D5521D93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961" y="5492236"/>
            <a:ext cx="3927039" cy="1957996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6373E7-C5AD-2051-127C-CE5512B28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133" y="5481083"/>
            <a:ext cx="3971925" cy="866775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C479024-BCAE-4A8D-AFAE-99D7F14F94A3}"/>
              </a:ext>
            </a:extLst>
          </p:cNvPr>
          <p:cNvSpPr/>
          <p:nvPr/>
        </p:nvSpPr>
        <p:spPr>
          <a:xfrm>
            <a:off x="12790449" y="7437864"/>
            <a:ext cx="1839951" cy="6690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040"/>
            <a:ext cx="89254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Exploring Variables: Global Insights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154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Analysis by Countries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6171" y="23344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Customer and order distribution are analyzed at the country level.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6170" y="28359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Bar charts for customer and order counts.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206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Choropleth maps for global order distribution.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8935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Cancelled Orders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3515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Transactions marked as canceled are filtered and analyzed for patterns.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86170" y="5433998"/>
            <a:ext cx="392144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StockCode &amp; Basket Price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61837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Unique StockCodes are examined, and a new 'Basket Price' variable is calculated.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8AE5E-3A0D-EAB2-7C3D-4D14DA0B5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516" y="1688300"/>
            <a:ext cx="4514100" cy="274388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F4FFD2-5105-BADE-4242-38FC5116F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516" y="4714477"/>
            <a:ext cx="4424889" cy="315087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8C07E1-FF19-923E-3FCC-498430F77D95}"/>
              </a:ext>
            </a:extLst>
          </p:cNvPr>
          <p:cNvSpPr/>
          <p:nvPr/>
        </p:nvSpPr>
        <p:spPr>
          <a:xfrm>
            <a:off x="12790449" y="7761248"/>
            <a:ext cx="1839951" cy="3456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6672143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Product Description Analysis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19852" y="1928098"/>
            <a:ext cx="6492478" cy="6206252"/>
          </a:xfrm>
          <a:prstGeom prst="roundRect">
            <a:avLst>
              <a:gd name="adj" fmla="val 1768"/>
            </a:avLst>
          </a:prstGeom>
          <a:solidFill>
            <a:srgbClr val="EFECE6"/>
          </a:solidFill>
          <a:ln/>
        </p:spPr>
      </p:sp>
      <p:sp>
        <p:nvSpPr>
          <p:cNvPr id="4" name="Shape 2"/>
          <p:cNvSpPr/>
          <p:nvPr/>
        </p:nvSpPr>
        <p:spPr>
          <a:xfrm>
            <a:off x="719852" y="1905238"/>
            <a:ext cx="6492478" cy="91440"/>
          </a:xfrm>
          <a:prstGeom prst="roundRect">
            <a:avLst>
              <a:gd name="adj" fmla="val 33741"/>
            </a:avLst>
          </a:prstGeom>
          <a:solidFill>
            <a:srgbClr val="282824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619607"/>
            <a:ext cx="616982" cy="616982"/>
          </a:xfrm>
          <a:prstGeom prst="roundRect">
            <a:avLst>
              <a:gd name="adj" fmla="val 148205"/>
            </a:avLst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3842623" y="177379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1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48333" y="244221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Keyword Extraction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48333" y="2886789"/>
            <a:ext cx="603551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Using </a:t>
            </a:r>
            <a:r>
              <a:rPr lang="en-US" sz="16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nltk</a:t>
            </a:r>
            <a:r>
              <a:rPr lang="en-US" sz="16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, 100 common keywords are extracted from product descriptions, with POS tagging identifying categorical keywords.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17951" y="1928098"/>
            <a:ext cx="6492597" cy="6206252"/>
          </a:xfrm>
          <a:prstGeom prst="roundRect">
            <a:avLst>
              <a:gd name="adj" fmla="val 1768"/>
            </a:avLst>
          </a:prstGeom>
          <a:solidFill>
            <a:srgbClr val="EFECE6"/>
          </a:solidFill>
          <a:ln/>
        </p:spPr>
      </p:sp>
      <p:sp>
        <p:nvSpPr>
          <p:cNvPr id="10" name="Shape 8"/>
          <p:cNvSpPr/>
          <p:nvPr/>
        </p:nvSpPr>
        <p:spPr>
          <a:xfrm>
            <a:off x="7417951" y="1905238"/>
            <a:ext cx="6492597" cy="91440"/>
          </a:xfrm>
          <a:prstGeom prst="roundRect">
            <a:avLst>
              <a:gd name="adj" fmla="val 33741"/>
            </a:avLst>
          </a:prstGeom>
          <a:solidFill>
            <a:srgbClr val="282824"/>
          </a:solidFill>
          <a:ln/>
        </p:spPr>
      </p:sp>
      <p:sp>
        <p:nvSpPr>
          <p:cNvPr id="11" name="Shape 9"/>
          <p:cNvSpPr/>
          <p:nvPr/>
        </p:nvSpPr>
        <p:spPr>
          <a:xfrm>
            <a:off x="10355699" y="1619607"/>
            <a:ext cx="616982" cy="616982"/>
          </a:xfrm>
          <a:prstGeom prst="roundRect">
            <a:avLst>
              <a:gd name="adj" fmla="val 148205"/>
            </a:avLst>
          </a:prstGeom>
          <a:solidFill>
            <a:srgbClr val="282824"/>
          </a:solidFill>
          <a:ln/>
        </p:spPr>
      </p:sp>
      <p:sp>
        <p:nvSpPr>
          <p:cNvPr id="12" name="Text 10"/>
          <p:cNvSpPr/>
          <p:nvPr/>
        </p:nvSpPr>
        <p:spPr>
          <a:xfrm>
            <a:off x="10540722" y="177379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2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646432" y="244221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Data Encoding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46432" y="2886789"/>
            <a:ext cx="6035635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TF-IDF</a:t>
            </a:r>
            <a:r>
              <a:rPr lang="en-US" sz="16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measures keyword importance, and binary matrices track keyword presence in descriptions.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557C-3F95-7EA1-5A50-D84667BC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733" y="3877896"/>
            <a:ext cx="5763697" cy="3786157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D1EECD1-CAAC-2D36-0576-BA7F30E1ED01}"/>
              </a:ext>
            </a:extLst>
          </p:cNvPr>
          <p:cNvSpPr/>
          <p:nvPr/>
        </p:nvSpPr>
        <p:spPr>
          <a:xfrm>
            <a:off x="12790449" y="7437864"/>
            <a:ext cx="1839951" cy="6690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751" y="857320"/>
            <a:ext cx="6568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Creating Product Clusters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B4D3DB9C-F343-4ECB-D1B7-95CAA0B286D5}"/>
              </a:ext>
            </a:extLst>
          </p:cNvPr>
          <p:cNvSpPr/>
          <p:nvPr/>
        </p:nvSpPr>
        <p:spPr>
          <a:xfrm>
            <a:off x="859751" y="1909168"/>
            <a:ext cx="6407944" cy="1906548"/>
          </a:xfrm>
          <a:prstGeom prst="roundRect">
            <a:avLst>
              <a:gd name="adj" fmla="val 1201"/>
            </a:avLst>
          </a:prstGeom>
          <a:solidFill>
            <a:srgbClr val="E5DFD2"/>
          </a:solidFill>
          <a:ln/>
        </p:spPr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FDAF2C59-A581-F7AC-D519-D4FEC0D27230}"/>
              </a:ext>
            </a:extLst>
          </p:cNvPr>
          <p:cNvSpPr/>
          <p:nvPr/>
        </p:nvSpPr>
        <p:spPr>
          <a:xfrm>
            <a:off x="1086565" y="213598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9EE6B922-8B40-AB5A-84FE-705B6B590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31" y="2323028"/>
            <a:ext cx="306110" cy="306110"/>
          </a:xfrm>
          <a:prstGeom prst="rect">
            <a:avLst/>
          </a:prstGeom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79EF44BA-DED3-C1E7-6517-2513E6715E05}"/>
              </a:ext>
            </a:extLst>
          </p:cNvPr>
          <p:cNvSpPr/>
          <p:nvPr/>
        </p:nvSpPr>
        <p:spPr>
          <a:xfrm>
            <a:off x="1993702" y="2323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K-Means Clustering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9B921EC6-6EE5-38EB-6837-1F5F6947B917}"/>
              </a:ext>
            </a:extLst>
          </p:cNvPr>
          <p:cNvSpPr/>
          <p:nvPr/>
        </p:nvSpPr>
        <p:spPr>
          <a:xfrm>
            <a:off x="1119546" y="2941082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Products are grouped into distinct clusters using the K-Means algorithm.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55178490-1CB7-A88B-BBEE-1B7C390ADA38}"/>
              </a:ext>
            </a:extLst>
          </p:cNvPr>
          <p:cNvSpPr/>
          <p:nvPr/>
        </p:nvSpPr>
        <p:spPr>
          <a:xfrm>
            <a:off x="7494509" y="1909168"/>
            <a:ext cx="6408063" cy="1906548"/>
          </a:xfrm>
          <a:prstGeom prst="roundRect">
            <a:avLst>
              <a:gd name="adj" fmla="val 1201"/>
            </a:avLst>
          </a:prstGeom>
          <a:solidFill>
            <a:srgbClr val="E5DFD2"/>
          </a:solidFill>
          <a:ln/>
        </p:spPr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98F42DBE-A6F9-A045-2388-26D56786FFA3}"/>
              </a:ext>
            </a:extLst>
          </p:cNvPr>
          <p:cNvSpPr/>
          <p:nvPr/>
        </p:nvSpPr>
        <p:spPr>
          <a:xfrm>
            <a:off x="7721323" y="213598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915D6D0F-FA75-3C57-194A-B503BA9A0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8489" y="2323028"/>
            <a:ext cx="306110" cy="306110"/>
          </a:xfrm>
          <a:prstGeom prst="rect">
            <a:avLst/>
          </a:prstGeom>
        </p:spPr>
      </p:pic>
      <p:sp>
        <p:nvSpPr>
          <p:cNvPr id="21" name="Text 7">
            <a:extLst>
              <a:ext uri="{FF2B5EF4-FFF2-40B4-BE49-F238E27FC236}">
                <a16:creationId xmlns:a16="http://schemas.microsoft.com/office/drawing/2014/main" id="{69EAD3F0-CD39-EBC2-32F8-659262451E34}"/>
              </a:ext>
            </a:extLst>
          </p:cNvPr>
          <p:cNvSpPr/>
          <p:nvPr/>
        </p:nvSpPr>
        <p:spPr>
          <a:xfrm>
            <a:off x="8628579" y="2298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Silhouette Score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FB88B092-3B34-98C1-F91F-E2356FD361A7}"/>
              </a:ext>
            </a:extLst>
          </p:cNvPr>
          <p:cNvSpPr/>
          <p:nvPr/>
        </p:nvSpPr>
        <p:spPr>
          <a:xfrm>
            <a:off x="7754304" y="2827862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This metric helps determine the optimal number of product clusters.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AE6D49-3AC7-555C-5488-7025D4291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87" y="4114800"/>
            <a:ext cx="5160523" cy="3419360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2321A6-7C87-F105-CEAF-99113EB40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949" y="4168400"/>
            <a:ext cx="4657725" cy="3312160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2F3E7C-BA67-15E9-FC67-70E29D49C0E6}"/>
              </a:ext>
            </a:extLst>
          </p:cNvPr>
          <p:cNvSpPr/>
          <p:nvPr/>
        </p:nvSpPr>
        <p:spPr>
          <a:xfrm>
            <a:off x="12790449" y="7437864"/>
            <a:ext cx="1839951" cy="6690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788</Words>
  <Application>Microsoft Office PowerPoint</Application>
  <PresentationFormat>Custom</PresentationFormat>
  <Paragraphs>124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Rakesh Kunta</cp:lastModifiedBy>
  <cp:revision>2</cp:revision>
  <dcterms:created xsi:type="dcterms:W3CDTF">2025-11-20T17:25:17Z</dcterms:created>
  <dcterms:modified xsi:type="dcterms:W3CDTF">2025-11-20T17:56:21Z</dcterms:modified>
</cp:coreProperties>
</file>